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  <p:sldId id="265" r:id="rId11"/>
    <p:sldId id="266" r:id="rId12"/>
    <p:sldId id="267" r:id="rId13"/>
    <p:sldId id="273" r:id="rId14"/>
    <p:sldId id="268" r:id="rId15"/>
    <p:sldId id="269" r:id="rId16"/>
    <p:sldId id="270" r:id="rId17"/>
    <p:sldId id="275" r:id="rId18"/>
    <p:sldId id="276" r:id="rId19"/>
    <p:sldId id="277" r:id="rId20"/>
    <p:sldId id="274" r:id="rId21"/>
    <p:sldId id="271" r:id="rId22"/>
    <p:sldId id="272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6845231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6133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765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128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598479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9300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6409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9259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8616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52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6065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09546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4800" dirty="0" smtClean="0"/>
              <a:t>XT5: </a:t>
            </a:r>
            <a:br>
              <a:rPr lang="en-US" altLang="zh-CN" sz="4800" dirty="0" smtClean="0"/>
            </a:br>
            <a:r>
              <a:rPr lang="zh-CN" altLang="en-US" sz="4800" dirty="0" smtClean="0"/>
              <a:t>材料与化学信息学中的深度学习应用系统</a:t>
            </a:r>
            <a:endParaRPr lang="zh-CN" altLang="en-US" sz="48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李奡程 兰方舟 </a:t>
            </a:r>
            <a:r>
              <a:rPr lang="zh-CN" altLang="en-US" dirty="0" smtClean="0"/>
              <a:t>高睿齐</a:t>
            </a:r>
            <a:endParaRPr lang="en-US" altLang="zh-CN" dirty="0" smtClean="0"/>
          </a:p>
          <a:p>
            <a:r>
              <a:rPr lang="en-US" altLang="zh-CN" smtClean="0"/>
              <a:t>2020.1.12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45309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分子设计</a:t>
            </a:r>
            <a:r>
              <a:rPr lang="en-US" altLang="zh-CN" sz="4800" b="1" dirty="0" smtClean="0"/>
              <a:t>——VAE and Latent Space</a:t>
            </a:r>
            <a:endParaRPr lang="zh-CN" altLang="en-US" sz="4800" b="1" dirty="0"/>
          </a:p>
        </p:txBody>
      </p:sp>
      <p:sp>
        <p:nvSpPr>
          <p:cNvPr id="5" name="文本框 4"/>
          <p:cNvSpPr txBox="1"/>
          <p:nvPr/>
        </p:nvSpPr>
        <p:spPr>
          <a:xfrm>
            <a:off x="1371600" y="5930697"/>
            <a:ext cx="8911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Automatic Chemical Design Using a Data-Driven </a:t>
            </a:r>
            <a:r>
              <a:rPr lang="en-US" altLang="zh-CN" dirty="0" smtClean="0"/>
              <a:t>Continuous Representation </a:t>
            </a:r>
            <a:r>
              <a:rPr lang="en-US" altLang="zh-CN" dirty="0"/>
              <a:t>of Molecules</a:t>
            </a:r>
          </a:p>
          <a:p>
            <a:r>
              <a:rPr lang="en-US" altLang="zh-CN" dirty="0"/>
              <a:t>Rafael </a:t>
            </a:r>
            <a:r>
              <a:rPr lang="en-US" altLang="zh-CN" dirty="0" err="1" smtClean="0"/>
              <a:t>Gómez-Bombarelli</a:t>
            </a:r>
            <a:r>
              <a:rPr lang="en-US" altLang="zh-CN" dirty="0" smtClean="0"/>
              <a:t> et al.</a:t>
            </a:r>
            <a:endParaRPr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71700"/>
            <a:ext cx="6843932" cy="3760040"/>
          </a:xfrm>
        </p:spPr>
      </p:pic>
    </p:spTree>
    <p:extLst>
      <p:ext uri="{BB962C8B-B14F-4D97-AF65-F5344CB8AC3E}">
        <p14:creationId xmlns:p14="http://schemas.microsoft.com/office/powerpoint/2010/main" val="10783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编码规约化：</a:t>
            </a:r>
            <a:r>
              <a:rPr lang="en-US" altLang="zh-CN" sz="4800" b="1" dirty="0" smtClean="0"/>
              <a:t>VAE</a:t>
            </a:r>
            <a:endParaRPr lang="zh-CN" altLang="en-US" sz="4800" b="1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71700"/>
            <a:ext cx="10264140" cy="3947746"/>
          </a:xfrm>
        </p:spPr>
      </p:pic>
    </p:spTree>
    <p:extLst>
      <p:ext uri="{BB962C8B-B14F-4D97-AF65-F5344CB8AC3E}">
        <p14:creationId xmlns:p14="http://schemas.microsoft.com/office/powerpoint/2010/main" val="3489283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训练细节</a:t>
            </a:r>
            <a:r>
              <a:rPr lang="en-US" altLang="zh-CN" sz="4800" b="1" dirty="0" smtClean="0"/>
              <a:t>——Reparametrization trick</a:t>
            </a:r>
            <a:endParaRPr lang="zh-CN" altLang="en-US" sz="4800" b="1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71700"/>
            <a:ext cx="7913077" cy="4451106"/>
          </a:xfrm>
        </p:spPr>
      </p:pic>
      <p:sp>
        <p:nvSpPr>
          <p:cNvPr id="7" name="文本框 6"/>
          <p:cNvSpPr txBox="1"/>
          <p:nvPr/>
        </p:nvSpPr>
        <p:spPr>
          <a:xfrm>
            <a:off x="9284677" y="3935588"/>
            <a:ext cx="25181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Tutorial on </a:t>
            </a:r>
            <a:r>
              <a:rPr lang="en-US" altLang="zh-CN" b="1" dirty="0" err="1"/>
              <a:t>Variational</a:t>
            </a:r>
            <a:r>
              <a:rPr lang="en-US" altLang="zh-CN" b="1" dirty="0"/>
              <a:t> </a:t>
            </a:r>
            <a:r>
              <a:rPr lang="en-US" altLang="zh-CN" b="1" dirty="0" err="1" smtClean="0"/>
              <a:t>Autoencoders</a:t>
            </a:r>
            <a:r>
              <a:rPr lang="en-US" altLang="zh-CN" b="1" dirty="0" smtClean="0"/>
              <a:t>,</a:t>
            </a:r>
          </a:p>
          <a:p>
            <a:r>
              <a:rPr lang="en-US" altLang="zh-CN" dirty="0" smtClean="0"/>
              <a:t>Carl </a:t>
            </a:r>
            <a:r>
              <a:rPr lang="en-US" altLang="zh-CN" dirty="0"/>
              <a:t>Doersch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30594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训练细节</a:t>
            </a:r>
            <a:r>
              <a:rPr lang="en-US" altLang="zh-CN" sz="4800" b="1" dirty="0" smtClean="0"/>
              <a:t>——Reparametrization trick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71600" y="2171700"/>
            <a:ext cx="9601200" cy="3581400"/>
          </a:xfrm>
        </p:spPr>
        <p:txBody>
          <a:bodyPr>
            <a:normAutofit/>
          </a:bodyPr>
          <a:lstStyle/>
          <a:p>
            <a:r>
              <a:rPr lang="en-US" altLang="zh-CN" sz="2400" b="1" dirty="0" smtClean="0"/>
              <a:t>KL</a:t>
            </a:r>
            <a:r>
              <a:rPr lang="zh-CN" altLang="en-US" sz="2400" b="1" dirty="0" smtClean="0"/>
              <a:t>散度项和重建误差项</a:t>
            </a:r>
            <a:r>
              <a:rPr lang="zh-CN" altLang="en-US" sz="2400" b="1" dirty="0"/>
              <a:t>难以</a:t>
            </a:r>
            <a:r>
              <a:rPr lang="zh-CN" altLang="en-US" sz="2400" b="1" dirty="0" smtClean="0"/>
              <a:t>兼顾</a:t>
            </a:r>
            <a:endParaRPr lang="en-US" altLang="zh-CN" sz="2400" b="1" dirty="0" smtClean="0"/>
          </a:p>
          <a:p>
            <a:r>
              <a:rPr lang="en-US" altLang="zh-CN" sz="2400" b="1" dirty="0" smtClean="0"/>
              <a:t>KL cost annealing</a:t>
            </a:r>
            <a:endParaRPr lang="zh-CN" altLang="en-US" sz="24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041" y="3080825"/>
            <a:ext cx="7680959" cy="377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36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分子设计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 smtClean="0">
                <a:latin typeface="+mn-ea"/>
              </a:rPr>
              <a:t>使用</a:t>
            </a:r>
            <a:r>
              <a:rPr lang="en-US" altLang="zh-CN" sz="2400" b="1" dirty="0" smtClean="0">
                <a:latin typeface="+mn-ea"/>
              </a:rPr>
              <a:t>GRU</a:t>
            </a:r>
            <a:r>
              <a:rPr lang="zh-CN" altLang="en-US" sz="2400" b="1" dirty="0" smtClean="0">
                <a:latin typeface="+mn-ea"/>
              </a:rPr>
              <a:t>作为</a:t>
            </a:r>
            <a:r>
              <a:rPr lang="en-US" altLang="zh-CN" sz="2400" b="1" dirty="0" smtClean="0">
                <a:latin typeface="+mn-ea"/>
              </a:rPr>
              <a:t>encoder</a:t>
            </a:r>
            <a:r>
              <a:rPr lang="zh-CN" altLang="en-US" sz="2400" b="1" dirty="0" smtClean="0">
                <a:latin typeface="+mn-ea"/>
              </a:rPr>
              <a:t>和</a:t>
            </a:r>
            <a:r>
              <a:rPr lang="en-US" altLang="zh-CN" sz="2400" b="1" dirty="0" smtClean="0">
                <a:latin typeface="+mn-ea"/>
              </a:rPr>
              <a:t>decoder</a:t>
            </a:r>
            <a:r>
              <a:rPr lang="zh-CN" altLang="en-US" sz="2400" b="1" dirty="0" smtClean="0">
                <a:latin typeface="+mn-ea"/>
              </a:rPr>
              <a:t>，形成</a:t>
            </a:r>
            <a:r>
              <a:rPr lang="en-US" altLang="zh-CN" sz="2400" b="1" dirty="0" smtClean="0">
                <a:latin typeface="+mn-ea"/>
              </a:rPr>
              <a:t>VAE</a:t>
            </a:r>
            <a:r>
              <a:rPr lang="zh-CN" altLang="en-US" sz="2400" b="1" dirty="0" smtClean="0">
                <a:latin typeface="+mn-ea"/>
              </a:rPr>
              <a:t>；</a:t>
            </a:r>
            <a:r>
              <a:rPr lang="en-US" altLang="zh-CN" sz="2400" b="1" dirty="0" smtClean="0">
                <a:latin typeface="+mn-ea"/>
              </a:rPr>
              <a:t>encoder</a:t>
            </a:r>
            <a:r>
              <a:rPr lang="zh-CN" altLang="en-US" sz="2400" b="1" dirty="0" smtClean="0">
                <a:latin typeface="+mn-ea"/>
              </a:rPr>
              <a:t>输出向量上使用双层全连接层进行性质预测</a:t>
            </a:r>
            <a:endParaRPr lang="en-US" altLang="zh-CN" sz="2400" b="1" dirty="0" smtClean="0">
              <a:latin typeface="+mn-ea"/>
            </a:endParaRPr>
          </a:p>
          <a:p>
            <a:r>
              <a:rPr lang="zh-CN" altLang="en-US" sz="2400" b="1" dirty="0" smtClean="0">
                <a:latin typeface="+mn-ea"/>
              </a:rPr>
              <a:t>同时训练，</a:t>
            </a:r>
            <a:r>
              <a:rPr lang="en-US" altLang="zh-CN" sz="2400" b="1" dirty="0" smtClean="0">
                <a:latin typeface="+mn-ea"/>
              </a:rPr>
              <a:t>KL cost </a:t>
            </a:r>
            <a:r>
              <a:rPr lang="zh-CN" altLang="en-US" sz="2400" b="1" dirty="0" smtClean="0">
                <a:latin typeface="+mn-ea"/>
              </a:rPr>
              <a:t>退火调控</a:t>
            </a:r>
            <a:endParaRPr lang="en-US" altLang="zh-CN" sz="2400" b="1" dirty="0" smtClean="0">
              <a:latin typeface="+mn-ea"/>
            </a:endParaRPr>
          </a:p>
          <a:p>
            <a:r>
              <a:rPr lang="zh-CN" altLang="en-US" sz="2400" b="1" dirty="0">
                <a:latin typeface="+mn-ea"/>
              </a:rPr>
              <a:t>训练</a:t>
            </a:r>
            <a:r>
              <a:rPr lang="zh-CN" altLang="en-US" sz="2400" b="1" dirty="0" smtClean="0">
                <a:latin typeface="+mn-ea"/>
              </a:rPr>
              <a:t>时间较长</a:t>
            </a:r>
            <a:endParaRPr lang="en-US" altLang="zh-CN" sz="2400" b="1" dirty="0" smtClean="0">
              <a:latin typeface="+mn-ea"/>
            </a:endParaRPr>
          </a:p>
          <a:p>
            <a:endParaRPr lang="en-US" altLang="zh-CN" sz="2400" b="1" dirty="0">
              <a:latin typeface="+mn-ea"/>
            </a:endParaRPr>
          </a:p>
          <a:p>
            <a:r>
              <a:rPr lang="en-US" altLang="zh-CN" sz="2400" b="1" dirty="0" smtClean="0">
                <a:latin typeface="+mn-ea"/>
              </a:rPr>
              <a:t>ESOL</a:t>
            </a:r>
            <a:r>
              <a:rPr lang="zh-CN" altLang="en-US" sz="2400" b="1" dirty="0" smtClean="0">
                <a:latin typeface="+mn-ea"/>
              </a:rPr>
              <a:t>：</a:t>
            </a:r>
            <a:r>
              <a:rPr lang="en-US" altLang="zh-CN" sz="2400" b="1" dirty="0" smtClean="0">
                <a:solidFill>
                  <a:srgbClr val="FF0000"/>
                </a:solidFill>
                <a:latin typeface="+mn-ea"/>
              </a:rPr>
              <a:t>0.91</a:t>
            </a:r>
            <a:endParaRPr lang="en-US" altLang="zh-CN" sz="2400" b="1" dirty="0">
              <a:solidFill>
                <a:srgbClr val="FF0000"/>
              </a:solidFill>
              <a:latin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973" y="2667617"/>
            <a:ext cx="6171028" cy="419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466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 smtClean="0"/>
              <a:t>系统</a:t>
            </a:r>
            <a:r>
              <a:rPr lang="zh-CN" altLang="en-US" b="1" dirty="0"/>
              <a:t>设计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PyQt+QThread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234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工具选择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 smtClean="0"/>
              <a:t>编程语言：</a:t>
            </a:r>
            <a:r>
              <a:rPr lang="en-US" altLang="zh-CN" sz="2400" b="1" dirty="0" smtClean="0"/>
              <a:t>python</a:t>
            </a:r>
          </a:p>
          <a:p>
            <a:r>
              <a:rPr lang="zh-CN" altLang="en-US" sz="2400" b="1" dirty="0"/>
              <a:t>深度</a:t>
            </a:r>
            <a:r>
              <a:rPr lang="zh-CN" altLang="en-US" sz="2400" b="1" dirty="0" smtClean="0"/>
              <a:t>学习模型：</a:t>
            </a:r>
            <a:r>
              <a:rPr lang="en-US" altLang="zh-CN" sz="2400" b="1" dirty="0" err="1" smtClean="0"/>
              <a:t>pytorch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界面：</a:t>
            </a:r>
            <a:r>
              <a:rPr lang="en-US" altLang="zh-CN" sz="2400" b="1" dirty="0" smtClean="0"/>
              <a:t>PyQt5</a:t>
            </a:r>
          </a:p>
        </p:txBody>
      </p:sp>
    </p:spTree>
    <p:extLst>
      <p:ext uri="{BB962C8B-B14F-4D97-AF65-F5344CB8AC3E}">
        <p14:creationId xmlns:p14="http://schemas.microsoft.com/office/powerpoint/2010/main" val="2123345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/>
              <a:t>设计思路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 smtClean="0"/>
              <a:t>拟包含</a:t>
            </a:r>
            <a:r>
              <a:rPr lang="en-US" altLang="zh-CN" sz="2400" b="1" dirty="0" smtClean="0"/>
              <a:t>QSAR</a:t>
            </a:r>
            <a:r>
              <a:rPr lang="zh-CN" altLang="en-US" sz="2400" b="1" dirty="0" smtClean="0"/>
              <a:t>建模和分子设计等多方面功能：</a:t>
            </a:r>
            <a:endParaRPr lang="en-US" altLang="zh-CN" sz="2400" b="1" dirty="0" smtClean="0"/>
          </a:p>
          <a:p>
            <a:pPr lvl="1"/>
            <a:r>
              <a:rPr lang="zh-CN" altLang="en-US" sz="2400" b="1" dirty="0" smtClean="0"/>
              <a:t>数据分析</a:t>
            </a:r>
            <a:r>
              <a:rPr lang="en-US" altLang="zh-CN" sz="2400" b="1" dirty="0" smtClean="0"/>
              <a:t>&amp;</a:t>
            </a:r>
            <a:r>
              <a:rPr lang="zh-CN" altLang="en-US" sz="2400" b="1" dirty="0" smtClean="0"/>
              <a:t>处理</a:t>
            </a:r>
            <a:endParaRPr lang="en-US" altLang="zh-CN" sz="2400" b="1" dirty="0" smtClean="0"/>
          </a:p>
          <a:p>
            <a:pPr lvl="1"/>
            <a:r>
              <a:rPr lang="zh-CN" altLang="en-US" sz="2400" b="1" dirty="0" smtClean="0"/>
              <a:t>模型训练</a:t>
            </a:r>
            <a:endParaRPr lang="en-US" altLang="zh-CN" sz="2400" b="1" dirty="0" smtClean="0"/>
          </a:p>
          <a:p>
            <a:pPr lvl="1"/>
            <a:r>
              <a:rPr lang="zh-CN" altLang="en-US" sz="2400" b="1" dirty="0" smtClean="0"/>
              <a:t>结果分析</a:t>
            </a:r>
            <a:endParaRPr lang="en-US" altLang="zh-CN" sz="2400" b="1" dirty="0" smtClean="0"/>
          </a:p>
          <a:p>
            <a:pPr lvl="1"/>
            <a:r>
              <a:rPr lang="zh-CN" altLang="en-US" sz="2400" b="1" dirty="0" smtClean="0"/>
              <a:t>模型预测</a:t>
            </a:r>
            <a:endParaRPr lang="en-US" altLang="zh-CN" sz="2400" b="1" dirty="0" smtClean="0"/>
          </a:p>
          <a:p>
            <a:pPr lvl="1"/>
            <a:r>
              <a:rPr lang="zh-CN" altLang="en-US" sz="2400" b="1" dirty="0"/>
              <a:t>分子设计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友好界面，容许错误（</a:t>
            </a:r>
            <a:r>
              <a:rPr lang="en-US" altLang="zh-CN" sz="2400" b="1" dirty="0" smtClean="0"/>
              <a:t>fault tolerance</a:t>
            </a:r>
            <a:r>
              <a:rPr lang="zh-CN" altLang="en-US" sz="2400" b="1" dirty="0" smtClean="0"/>
              <a:t>）</a:t>
            </a:r>
            <a:endParaRPr lang="en-US" altLang="zh-CN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2204696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界面设计</a:t>
            </a:r>
            <a:endParaRPr lang="zh-CN" altLang="en-US" sz="4800" b="1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71700"/>
            <a:ext cx="7125286" cy="4546738"/>
          </a:xfrm>
        </p:spPr>
      </p:pic>
    </p:spTree>
    <p:extLst>
      <p:ext uri="{BB962C8B-B14F-4D97-AF65-F5344CB8AC3E}">
        <p14:creationId xmlns:p14="http://schemas.microsoft.com/office/powerpoint/2010/main" val="2322251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前后端</a:t>
            </a:r>
            <a:r>
              <a:rPr lang="zh-CN" altLang="en-US" sz="4800" b="1" dirty="0" smtClean="0"/>
              <a:t>交互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 smtClean="0"/>
              <a:t>对于耗时长的操作启用多线程</a:t>
            </a:r>
            <a:r>
              <a:rPr lang="zh-CN" altLang="en-US" sz="2400" b="1" dirty="0" smtClean="0"/>
              <a:t>，</a:t>
            </a:r>
            <a:r>
              <a:rPr lang="en-US" altLang="zh-CN" sz="2400" b="1" dirty="0" smtClean="0"/>
              <a:t>signal</a:t>
            </a:r>
            <a:r>
              <a:rPr lang="zh-CN" altLang="en-US" sz="2400" b="1" dirty="0" smtClean="0"/>
              <a:t>传递信号通信，防止界面卡死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对于大文件，使用临时文件存储，防止密集</a:t>
            </a:r>
            <a:r>
              <a:rPr lang="en-US" altLang="zh-CN" sz="2400" b="1" dirty="0" smtClean="0"/>
              <a:t>IO</a:t>
            </a:r>
          </a:p>
          <a:p>
            <a:r>
              <a:rPr lang="zh-CN" altLang="en-US" sz="2400" b="1" dirty="0" smtClean="0"/>
              <a:t>多</a:t>
            </a:r>
            <a:r>
              <a:rPr lang="en-US" altLang="zh-CN" sz="2400" b="1" dirty="0" smtClean="0"/>
              <a:t>tab</a:t>
            </a:r>
            <a:r>
              <a:rPr lang="zh-CN" altLang="en-US" sz="2400" b="1" dirty="0" smtClean="0"/>
              <a:t>分别执行，互不干扰</a:t>
            </a:r>
            <a:endParaRPr lang="en-US" altLang="zh-CN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4155869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>
                <a:latin typeface="+mn-lt"/>
              </a:rPr>
              <a:t>大纲</a:t>
            </a:r>
            <a:endParaRPr lang="zh-CN" altLang="en-US" sz="4800" b="1" dirty="0">
              <a:latin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/>
              <a:t>背景</a:t>
            </a:r>
            <a:r>
              <a:rPr lang="zh-CN" altLang="en-US" sz="2400" b="1" dirty="0" smtClean="0"/>
              <a:t>简介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算法设计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系统设计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系统展示</a:t>
            </a:r>
            <a:endParaRPr lang="en-US" altLang="zh-CN" sz="2400" b="1" dirty="0" smtClean="0"/>
          </a:p>
          <a:p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854101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 smtClean="0"/>
              <a:t>系统展示</a:t>
            </a:r>
            <a:endParaRPr lang="zh-CN" altLang="en-US" b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6042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系统展示</a:t>
            </a:r>
            <a:endParaRPr lang="zh-CN" altLang="en-US" sz="4800" b="1" dirty="0"/>
          </a:p>
        </p:txBody>
      </p:sp>
      <p:pic>
        <p:nvPicPr>
          <p:cNvPr id="7" name="qsar_recor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9443" y="2582"/>
            <a:ext cx="10705514" cy="6855418"/>
          </a:xfrm>
        </p:spPr>
      </p:pic>
    </p:spTree>
    <p:extLst>
      <p:ext uri="{BB962C8B-B14F-4D97-AF65-F5344CB8AC3E}">
        <p14:creationId xmlns:p14="http://schemas.microsoft.com/office/powerpoint/2010/main" val="2977886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谢谢！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7795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背景</a:t>
            </a:r>
            <a:r>
              <a:rPr lang="zh-CN" altLang="en-US" b="1" dirty="0" smtClean="0"/>
              <a:t>简介</a:t>
            </a:r>
            <a:endParaRPr lang="zh-CN" altLang="en-US" b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1" dirty="0" smtClean="0"/>
              <a:t>计算化学</a:t>
            </a:r>
            <a:r>
              <a:rPr lang="en-US" altLang="zh-CN" b="1" dirty="0" smtClean="0"/>
              <a:t>&amp;</a:t>
            </a:r>
            <a:r>
              <a:rPr lang="zh-CN" altLang="en-US" b="1" dirty="0" smtClean="0"/>
              <a:t>深度学习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943044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/>
              <a:t>计算化学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 smtClean="0">
                <a:solidFill>
                  <a:schemeClr val="tx1"/>
                </a:solidFill>
              </a:rPr>
              <a:t>理论</a:t>
            </a:r>
            <a:r>
              <a:rPr lang="zh-CN" altLang="en-US" sz="2400" b="1" dirty="0">
                <a:solidFill>
                  <a:schemeClr val="tx1"/>
                </a:solidFill>
              </a:rPr>
              <a:t>化学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的分支，利用</a:t>
            </a:r>
            <a:r>
              <a:rPr lang="zh-CN" altLang="en-US" sz="2400" b="1" dirty="0">
                <a:solidFill>
                  <a:schemeClr val="tx1"/>
                </a:solidFill>
              </a:rPr>
              <a:t>有效的数学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近似或经验模型，计算</a:t>
            </a:r>
            <a:r>
              <a:rPr lang="zh-CN" altLang="en-US" sz="2400" b="1" dirty="0">
                <a:solidFill>
                  <a:schemeClr val="tx1"/>
                </a:solidFill>
              </a:rPr>
              <a:t>分子的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性质</a:t>
            </a:r>
            <a:r>
              <a:rPr lang="zh-CN" altLang="en-US" sz="2400" b="1" dirty="0">
                <a:solidFill>
                  <a:schemeClr val="tx1"/>
                </a:solidFill>
              </a:rPr>
              <a:t>（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总能</a:t>
            </a:r>
            <a:r>
              <a:rPr lang="zh-CN" altLang="en-US" sz="2400" b="1" dirty="0">
                <a:solidFill>
                  <a:schemeClr val="tx1"/>
                </a:solidFill>
              </a:rPr>
              <a:t>量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、振动频率</a:t>
            </a:r>
            <a:r>
              <a:rPr lang="zh-CN" altLang="en-US" sz="2400" b="1" dirty="0">
                <a:solidFill>
                  <a:schemeClr val="tx1"/>
                </a:solidFill>
              </a:rPr>
              <a:t>、反应活性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等），</a:t>
            </a:r>
            <a:r>
              <a:rPr lang="zh-CN" altLang="en-US" sz="2400" b="1" dirty="0">
                <a:solidFill>
                  <a:schemeClr val="tx1"/>
                </a:solidFill>
              </a:rPr>
              <a:t>并用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以解决实际问题</a:t>
            </a:r>
            <a:endParaRPr lang="en-US" altLang="zh-CN" sz="2400" b="1" dirty="0">
              <a:solidFill>
                <a:schemeClr val="tx1"/>
              </a:solidFill>
            </a:endParaRPr>
          </a:p>
          <a:p>
            <a:r>
              <a:rPr lang="zh-CN" altLang="en-US" sz="2400" b="1" dirty="0" smtClean="0">
                <a:solidFill>
                  <a:schemeClr val="tx1"/>
                </a:solidFill>
              </a:rPr>
              <a:t>分子描述符（</a:t>
            </a:r>
            <a:r>
              <a:rPr lang="en-US" altLang="zh-CN" sz="2400" b="1" dirty="0" smtClean="0">
                <a:solidFill>
                  <a:schemeClr val="tx1"/>
                </a:solidFill>
              </a:rPr>
              <a:t>Molecular Descriptor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）</a:t>
            </a:r>
            <a:endParaRPr lang="en-US" altLang="zh-CN" sz="2400" b="1" dirty="0" smtClean="0">
              <a:solidFill>
                <a:schemeClr val="tx1"/>
              </a:solidFill>
            </a:endParaRPr>
          </a:p>
          <a:p>
            <a:r>
              <a:rPr lang="zh-CN" altLang="en-US" sz="2400" b="1" dirty="0">
                <a:solidFill>
                  <a:schemeClr val="tx1"/>
                </a:solidFill>
              </a:rPr>
              <a:t>定量构效关系（</a:t>
            </a:r>
            <a:r>
              <a:rPr lang="en-US" altLang="zh-CN" sz="2400" b="1" dirty="0" smtClean="0">
                <a:solidFill>
                  <a:schemeClr val="tx1"/>
                </a:solidFill>
              </a:rPr>
              <a:t>Quantitative Structure-Activity Relationship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）</a:t>
            </a:r>
            <a:endParaRPr lang="en-US" altLang="zh-CN" sz="2400" b="1" dirty="0">
              <a:solidFill>
                <a:schemeClr val="tx1"/>
              </a:solidFill>
            </a:endParaRPr>
          </a:p>
          <a:p>
            <a:endParaRPr lang="zh-CN" altLang="en-US" sz="2400" b="1" dirty="0">
              <a:solidFill>
                <a:schemeClr val="tx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4457700"/>
            <a:ext cx="9601757" cy="201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302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/>
              <a:t>深度</a:t>
            </a:r>
            <a:r>
              <a:rPr lang="zh-CN" altLang="en-US" sz="4800" b="1" dirty="0" smtClean="0"/>
              <a:t>学习辅助下的计算化学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/>
              <a:t>结构</a:t>
            </a:r>
            <a:r>
              <a:rPr lang="zh-CN" altLang="en-US" sz="2400" b="1" dirty="0" smtClean="0"/>
              <a:t>表示</a:t>
            </a:r>
            <a:endParaRPr lang="en-US" altLang="zh-CN" sz="2400" b="1" dirty="0" smtClean="0"/>
          </a:p>
          <a:p>
            <a:pPr lvl="1"/>
            <a:r>
              <a:rPr lang="zh-CN" altLang="en-US" sz="2400" b="1" dirty="0"/>
              <a:t>分子</a:t>
            </a:r>
            <a:r>
              <a:rPr lang="zh-CN" altLang="en-US" sz="2400" b="1" dirty="0" smtClean="0"/>
              <a:t>描述符向量</a:t>
            </a:r>
            <a:endParaRPr lang="en-US" altLang="zh-CN" sz="2400" b="1" dirty="0" smtClean="0"/>
          </a:p>
          <a:p>
            <a:pPr lvl="1"/>
            <a:r>
              <a:rPr lang="en-US" altLang="zh-CN" sz="2400" b="1" dirty="0" smtClean="0"/>
              <a:t>SMILES</a:t>
            </a:r>
            <a:endParaRPr lang="en-US" altLang="zh-CN" sz="2400" b="1" dirty="0"/>
          </a:p>
          <a:p>
            <a:pPr lvl="1"/>
            <a:r>
              <a:rPr lang="zh-CN" altLang="en-US" sz="2400" b="1" dirty="0" smtClean="0"/>
              <a:t>图结构</a:t>
            </a:r>
            <a:endParaRPr lang="en-US" altLang="zh-CN" sz="2400" b="1" dirty="0" smtClean="0"/>
          </a:p>
        </p:txBody>
      </p:sp>
      <p:sp>
        <p:nvSpPr>
          <p:cNvPr id="7" name="文本框 6"/>
          <p:cNvSpPr txBox="1"/>
          <p:nvPr/>
        </p:nvSpPr>
        <p:spPr>
          <a:xfrm>
            <a:off x="4968827" y="5213943"/>
            <a:ext cx="6963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OCC3OC(OCC2OC(OC(C#N)c1ccccc1)C(O)C(O)C2O)C(O)C(O)C3O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5989" y="2356443"/>
            <a:ext cx="2857500" cy="28575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7610622" y="5213943"/>
            <a:ext cx="970670" cy="483472"/>
          </a:xfrm>
          <a:prstGeom prst="rect">
            <a:avLst/>
          </a:prstGeom>
          <a:noFill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7433896" y="3024554"/>
            <a:ext cx="590843" cy="668268"/>
          </a:xfrm>
          <a:prstGeom prst="rect">
            <a:avLst/>
          </a:prstGeom>
          <a:noFill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箭头连接符 5"/>
          <p:cNvCxnSpPr>
            <a:stCxn id="9" idx="2"/>
            <a:endCxn id="4" idx="0"/>
          </p:cNvCxnSpPr>
          <p:nvPr/>
        </p:nvCxnSpPr>
        <p:spPr>
          <a:xfrm>
            <a:off x="7729318" y="3692822"/>
            <a:ext cx="366639" cy="1521121"/>
          </a:xfrm>
          <a:prstGeom prst="straightConnector1">
            <a:avLst/>
          </a:prstGeom>
          <a:ln w="698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3586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  <p:bldP spid="4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/>
              <a:t>深度</a:t>
            </a:r>
            <a:r>
              <a:rPr lang="zh-CN" altLang="en-US" sz="4800" b="1" dirty="0" smtClean="0"/>
              <a:t>学习辅助下的计算化学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 smtClean="0"/>
              <a:t>基于分子描述符：</a:t>
            </a:r>
            <a:r>
              <a:rPr lang="en-US" altLang="zh-CN" sz="2400" b="1" dirty="0" smtClean="0"/>
              <a:t>QSAR</a:t>
            </a:r>
            <a:r>
              <a:rPr lang="zh-CN" altLang="en-US" sz="2400" b="1" dirty="0" smtClean="0"/>
              <a:t>建模（</a:t>
            </a:r>
            <a:r>
              <a:rPr lang="en-US" altLang="zh-CN" sz="2400" b="1" dirty="0" smtClean="0"/>
              <a:t>2012 Kaggle Merck</a:t>
            </a:r>
            <a:r>
              <a:rPr lang="zh-CN" altLang="en-US" sz="2400" b="1" dirty="0" smtClean="0"/>
              <a:t>）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基于</a:t>
            </a:r>
            <a:r>
              <a:rPr lang="en-US" altLang="zh-CN" sz="2400" b="1" dirty="0" smtClean="0"/>
              <a:t>SMILES</a:t>
            </a:r>
            <a:r>
              <a:rPr lang="zh-CN" altLang="en-US" sz="2400" b="1" dirty="0" smtClean="0"/>
              <a:t>：序列处理相关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基于结构：图神经网络</a:t>
            </a:r>
            <a:endParaRPr lang="zh-CN" altLang="en-US" sz="2400" b="1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724" y="2729132"/>
            <a:ext cx="5438262" cy="416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333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算法设计</a:t>
            </a:r>
            <a:endParaRPr lang="zh-CN" altLang="en-US" b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sz="2800" b="1" dirty="0" smtClean="0"/>
              <a:t>MLP&amp;RNN&amp;VAE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033829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多层感知机（</a:t>
            </a:r>
            <a:r>
              <a:rPr lang="en-US" altLang="zh-CN" sz="4800" b="1" dirty="0" smtClean="0"/>
              <a:t>MLP</a:t>
            </a:r>
            <a:r>
              <a:rPr lang="zh-CN" altLang="en-US" sz="4800" b="1" dirty="0" smtClean="0"/>
              <a:t>）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/>
              <a:t>仅</a:t>
            </a:r>
            <a:r>
              <a:rPr lang="zh-CN" altLang="en-US" sz="2400" b="1" dirty="0" smtClean="0"/>
              <a:t>以分子描述符作为输入；离散属性</a:t>
            </a:r>
            <a:r>
              <a:rPr lang="en-US" altLang="zh-CN" sz="2400" b="1" dirty="0" smtClean="0"/>
              <a:t>one-hot</a:t>
            </a:r>
            <a:r>
              <a:rPr lang="zh-CN" altLang="en-US" sz="2400" b="1" dirty="0" smtClean="0"/>
              <a:t>编码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层与层间加以</a:t>
            </a:r>
            <a:r>
              <a:rPr lang="en-US" altLang="zh-CN" sz="2400" b="1" dirty="0" smtClean="0"/>
              <a:t>batch norm</a:t>
            </a:r>
          </a:p>
          <a:p>
            <a:r>
              <a:rPr lang="zh-CN" altLang="en-US" sz="2400" b="1" dirty="0" smtClean="0"/>
              <a:t>激活函数采用</a:t>
            </a:r>
            <a:r>
              <a:rPr lang="en-US" altLang="zh-CN" sz="2400" b="1" dirty="0" err="1" smtClean="0"/>
              <a:t>ReLu</a:t>
            </a:r>
            <a:endParaRPr lang="en-US" altLang="zh-CN" sz="2400" b="1" dirty="0" smtClean="0"/>
          </a:p>
          <a:p>
            <a:endParaRPr lang="en-US" altLang="zh-CN" sz="2400" b="1" dirty="0"/>
          </a:p>
          <a:p>
            <a:r>
              <a:rPr lang="en-US" altLang="zh-CN" sz="2400" b="1" dirty="0" smtClean="0"/>
              <a:t>ESOL</a:t>
            </a:r>
            <a:r>
              <a:rPr lang="zh-CN" altLang="en-US" sz="2400" b="1" dirty="0" smtClean="0"/>
              <a:t>数据集：（</a:t>
            </a:r>
            <a:r>
              <a:rPr lang="en-US" altLang="zh-CN" sz="2400" b="1" dirty="0" smtClean="0"/>
              <a:t>r2</a:t>
            </a:r>
            <a:r>
              <a:rPr lang="zh-CN" altLang="en-US" sz="2400" b="1" dirty="0" smtClean="0"/>
              <a:t>系数）</a:t>
            </a:r>
            <a:r>
              <a:rPr lang="en-US" altLang="zh-CN" sz="2400" b="1" dirty="0" smtClean="0">
                <a:solidFill>
                  <a:srgbClr val="FF0000"/>
                </a:solidFill>
              </a:rPr>
              <a:t>0.80</a:t>
            </a:r>
          </a:p>
          <a:p>
            <a:endParaRPr lang="zh-CN" altLang="en-US" sz="24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3174" y="3341038"/>
            <a:ext cx="6128825" cy="351696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3833" y="0"/>
            <a:ext cx="3498165" cy="2375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749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循环神经网络（</a:t>
            </a:r>
            <a:r>
              <a:rPr lang="en-US" altLang="zh-CN" sz="4800" b="1" dirty="0" smtClean="0"/>
              <a:t>RNN</a:t>
            </a:r>
            <a:r>
              <a:rPr lang="zh-CN" altLang="en-US" sz="4800" b="1" dirty="0" smtClean="0"/>
              <a:t>）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 smtClean="0"/>
              <a:t>仅以</a:t>
            </a:r>
            <a:r>
              <a:rPr lang="zh-CN" altLang="en-US" sz="2400" dirty="0"/>
              <a:t>编码后</a:t>
            </a:r>
            <a:r>
              <a:rPr lang="en-US" altLang="zh-CN" sz="2400" dirty="0" smtClean="0"/>
              <a:t>SMILES</a:t>
            </a:r>
            <a:r>
              <a:rPr lang="zh-CN" altLang="en-US" sz="2400" dirty="0" smtClean="0"/>
              <a:t>串作为输入</a:t>
            </a:r>
            <a:endParaRPr lang="en-US" altLang="zh-CN" sz="2400" dirty="0" smtClean="0"/>
          </a:p>
          <a:p>
            <a:r>
              <a:rPr lang="en-US" altLang="zh-CN" sz="2400" dirty="0" smtClean="0"/>
              <a:t>RNN</a:t>
            </a:r>
            <a:r>
              <a:rPr lang="zh-CN" altLang="en-US" sz="2400" dirty="0" smtClean="0"/>
              <a:t>采用单隐层</a:t>
            </a:r>
            <a:r>
              <a:rPr lang="en-US" altLang="zh-CN" sz="2400" dirty="0" smtClean="0"/>
              <a:t>Gated Recurrent Unit</a:t>
            </a:r>
          </a:p>
          <a:p>
            <a:r>
              <a:rPr lang="zh-CN" altLang="en-US" sz="2400" dirty="0" smtClean="0"/>
              <a:t>最后的</a:t>
            </a:r>
            <a:r>
              <a:rPr lang="en-US" altLang="zh-CN" sz="2400" dirty="0" smtClean="0"/>
              <a:t>hidden state</a:t>
            </a:r>
            <a:r>
              <a:rPr lang="zh-CN" altLang="en-US" sz="2400" dirty="0" smtClean="0"/>
              <a:t>为特征向量，其经过双层全连接层（</a:t>
            </a:r>
            <a:r>
              <a:rPr lang="en-US" altLang="zh-CN" sz="2400" dirty="0" err="1" smtClean="0"/>
              <a:t>ReLU</a:t>
            </a:r>
            <a:r>
              <a:rPr lang="zh-CN" altLang="en-US" sz="2400" dirty="0" smtClean="0"/>
              <a:t>）输出预测结果</a:t>
            </a:r>
            <a:endParaRPr lang="en-US" altLang="zh-CN" sz="2400" dirty="0"/>
          </a:p>
          <a:p>
            <a:r>
              <a:rPr lang="en-US" altLang="zh-CN" sz="2400" dirty="0" smtClean="0"/>
              <a:t>ESOL</a:t>
            </a:r>
            <a:r>
              <a:rPr lang="zh-CN" altLang="en-US" sz="2400" dirty="0" smtClean="0"/>
              <a:t>：</a:t>
            </a:r>
            <a:r>
              <a:rPr lang="en-US" altLang="zh-CN" sz="2400" dirty="0" smtClean="0">
                <a:solidFill>
                  <a:srgbClr val="FF0000"/>
                </a:solidFill>
              </a:rPr>
              <a:t>0.89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292" y="4044115"/>
            <a:ext cx="8182708" cy="281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59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裁剪</Template>
  <TotalTime>177</TotalTime>
  <Words>387</Words>
  <Application>Microsoft Office PowerPoint</Application>
  <PresentationFormat>宽屏</PresentationFormat>
  <Paragraphs>75</Paragraphs>
  <Slides>22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5" baseType="lpstr">
      <vt:lpstr>华文楷体</vt:lpstr>
      <vt:lpstr>Franklin Gothic Book</vt:lpstr>
      <vt:lpstr>Crop</vt:lpstr>
      <vt:lpstr>XT5:  材料与化学信息学中的深度学习应用系统</vt:lpstr>
      <vt:lpstr>大纲</vt:lpstr>
      <vt:lpstr>背景简介</vt:lpstr>
      <vt:lpstr>计算化学</vt:lpstr>
      <vt:lpstr>深度学习辅助下的计算化学</vt:lpstr>
      <vt:lpstr>深度学习辅助下的计算化学</vt:lpstr>
      <vt:lpstr>算法设计</vt:lpstr>
      <vt:lpstr>多层感知机（MLP）</vt:lpstr>
      <vt:lpstr>循环神经网络（RNN）</vt:lpstr>
      <vt:lpstr>分子设计——VAE and Latent Space</vt:lpstr>
      <vt:lpstr>编码规约化：VAE</vt:lpstr>
      <vt:lpstr>训练细节——Reparametrization trick</vt:lpstr>
      <vt:lpstr>训练细节——Reparametrization trick</vt:lpstr>
      <vt:lpstr>分子设计</vt:lpstr>
      <vt:lpstr>系统设计</vt:lpstr>
      <vt:lpstr>工具选择</vt:lpstr>
      <vt:lpstr>设计思路</vt:lpstr>
      <vt:lpstr>界面设计</vt:lpstr>
      <vt:lpstr>前后端交互</vt:lpstr>
      <vt:lpstr>系统展示</vt:lpstr>
      <vt:lpstr>系统展示</vt:lpstr>
      <vt:lpstr>谢谢！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 奡程</dc:creator>
  <cp:lastModifiedBy>李 奡程</cp:lastModifiedBy>
  <cp:revision>64</cp:revision>
  <dcterms:created xsi:type="dcterms:W3CDTF">2019-12-23T18:26:27Z</dcterms:created>
  <dcterms:modified xsi:type="dcterms:W3CDTF">2020-01-11T15:38:20Z</dcterms:modified>
</cp:coreProperties>
</file>

<file path=docProps/thumbnail.jpeg>
</file>